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9" r:id="rId3"/>
    <p:sldId id="257" r:id="rId4"/>
    <p:sldId id="258" r:id="rId5"/>
    <p:sldId id="265" r:id="rId6"/>
    <p:sldId id="264" r:id="rId7"/>
    <p:sldId id="259" r:id="rId8"/>
    <p:sldId id="260" r:id="rId9"/>
    <p:sldId id="261" r:id="rId10"/>
    <p:sldId id="262" r:id="rId11"/>
    <p:sldId id="274" r:id="rId12"/>
    <p:sldId id="271" r:id="rId13"/>
    <p:sldId id="272" r:id="rId14"/>
    <p:sldId id="273" r:id="rId15"/>
    <p:sldId id="26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9" autoAdjust="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A163A-7E85-448B-844D-1DFE8346C4F6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F871-4949-4580-A53B-33270894DF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VIA=</a:t>
            </a:r>
            <a:r>
              <a:rPr lang="en-US" baseline="0" dirty="0" smtClean="0"/>
              <a:t> Visual Inspection of Acetic Acid</a:t>
            </a:r>
          </a:p>
          <a:p>
            <a:r>
              <a:rPr lang="en-US" baseline="0" dirty="0" smtClean="0"/>
              <a:t>BSE= Breast Self Examination</a:t>
            </a:r>
          </a:p>
          <a:p>
            <a:r>
              <a:rPr lang="en-US" baseline="0" dirty="0" err="1" smtClean="0"/>
              <a:t>Helico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bactor</a:t>
            </a:r>
            <a:r>
              <a:rPr lang="en-US" baseline="0" dirty="0" smtClean="0"/>
              <a:t> Pylori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4F871-4949-4580-A53B-33270894DFF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15399" cy="647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Cancer Screening and Early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Head and Neck Cancer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 Early detection is the key.</a:t>
            </a:r>
            <a:br>
              <a:rPr lang="en-IN" dirty="0" smtClean="0"/>
            </a:br>
            <a:r>
              <a:rPr lang="en-IN" dirty="0" smtClean="0"/>
              <a:t>-Those having risk factors of using tobacco and tobacco related products need to undergo oral cavity examination on regular </a:t>
            </a:r>
            <a:r>
              <a:rPr lang="en-IN" dirty="0" smtClean="0"/>
              <a:t>basis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-Report in nearby </a:t>
            </a:r>
            <a:r>
              <a:rPr lang="en-IN" dirty="0" err="1" smtClean="0"/>
              <a:t>center</a:t>
            </a:r>
            <a:r>
              <a:rPr lang="en-IN" dirty="0" smtClean="0"/>
              <a:t> </a:t>
            </a:r>
            <a:r>
              <a:rPr lang="en-IN" dirty="0" smtClean="0"/>
              <a:t>if oral sores, difficulty in swallowing, newly appearing hoarseness of voice or newly appearing neck nodes.</a:t>
            </a:r>
            <a:br>
              <a:rPr lang="en-IN" dirty="0" smtClean="0"/>
            </a:b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Country Profile 2020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6580"/>
            <a:ext cx="8229600" cy="403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5468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Global Strategy to </a:t>
            </a:r>
            <a:r>
              <a:rPr lang="en-US" b="1" dirty="0" err="1" smtClean="0"/>
              <a:t>acceletrate</a:t>
            </a:r>
            <a:r>
              <a:rPr lang="en-US" b="1" dirty="0" smtClean="0"/>
              <a:t> the elimination of cervical cancer as a public health problem - WHO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global strategy to eliminate cervical cancer </a:t>
            </a:r>
            <a:r>
              <a:rPr lang="en-US" b="1" dirty="0" smtClean="0"/>
              <a:t>proposes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229600" cy="26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Global Strategy to </a:t>
            </a:r>
            <a:r>
              <a:rPr lang="en-US" b="1" dirty="0" err="1" smtClean="0"/>
              <a:t>acceletrate</a:t>
            </a:r>
            <a:r>
              <a:rPr lang="en-US" b="1" dirty="0" smtClean="0"/>
              <a:t> the elimination of cervical cancer as a public health problem - WHO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program in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Population-based </a:t>
            </a:r>
            <a:r>
              <a:rPr lang="en-US" b="1" dirty="0" smtClean="0"/>
              <a:t>cancer registry (PBCR)</a:t>
            </a:r>
            <a:r>
              <a:rPr lang="en-US" dirty="0" smtClean="0"/>
              <a:t> in January </a:t>
            </a:r>
            <a:r>
              <a:rPr lang="en-US" dirty="0" smtClean="0"/>
              <a:t>2018</a:t>
            </a:r>
          </a:p>
          <a:p>
            <a:r>
              <a:rPr lang="en-US" b="1" dirty="0" smtClean="0"/>
              <a:t>Social Security fund for Cancer patients</a:t>
            </a:r>
          </a:p>
          <a:p>
            <a:r>
              <a:rPr lang="en-US" b="1" dirty="0" smtClean="0"/>
              <a:t>Fund generated from excise taxes for Cancer prevention and treatment</a:t>
            </a:r>
          </a:p>
          <a:p>
            <a:r>
              <a:rPr lang="en-US" b="1" dirty="0" smtClean="0"/>
              <a:t>Tobacco Prevention and control Act</a:t>
            </a:r>
          </a:p>
          <a:p>
            <a:r>
              <a:rPr lang="en-US" b="1" dirty="0" smtClean="0"/>
              <a:t>Cancer Screening program in Nepal</a:t>
            </a:r>
          </a:p>
          <a:p>
            <a:r>
              <a:rPr lang="en-US" sz="2400" b="1" dirty="0" smtClean="0"/>
              <a:t>( </a:t>
            </a:r>
            <a:r>
              <a:rPr lang="en-US" sz="2400" b="1" dirty="0" err="1" smtClean="0"/>
              <a:t>eg</a:t>
            </a:r>
            <a:r>
              <a:rPr lang="en-US" sz="2400" b="1" dirty="0" smtClean="0"/>
              <a:t> VIA, BSE, </a:t>
            </a:r>
            <a:r>
              <a:rPr lang="en-US" sz="2400" b="1" dirty="0" err="1" smtClean="0"/>
              <a:t>Mamography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H.pylori</a:t>
            </a:r>
            <a:r>
              <a:rPr lang="en-US" sz="2400" b="1" dirty="0" smtClean="0"/>
              <a:t> etc)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Remember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Cancer is preventable.</a:t>
            </a:r>
          </a:p>
          <a:p>
            <a:endParaRPr lang="en-IN" dirty="0" smtClean="0"/>
          </a:p>
          <a:p>
            <a:r>
              <a:rPr lang="en-IN" dirty="0" smtClean="0"/>
              <a:t>Cancer is curable.</a:t>
            </a:r>
          </a:p>
          <a:p>
            <a:endParaRPr lang="en-IN" dirty="0" smtClean="0"/>
          </a:p>
          <a:p>
            <a:r>
              <a:rPr lang="en-IN" dirty="0" smtClean="0"/>
              <a:t>Screening and Early detection are important in identifying cancer in early stages.</a:t>
            </a:r>
          </a:p>
          <a:p>
            <a:endParaRPr lang="en-IN" dirty="0" smtClean="0"/>
          </a:p>
          <a:p>
            <a:r>
              <a:rPr lang="en-IN" dirty="0" smtClean="0"/>
              <a:t>Risk factor elimination and behavioural change is important in control of cancer.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b="1" dirty="0" smtClean="0"/>
              <a:t>Thank you for your kind attention 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CLOSE THE CARE GAP”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300" b="1" dirty="0" smtClean="0"/>
              <a:t>WORLD CANCER DAY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February-4, 2023 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err="1" smtClean="0"/>
              <a:t>Mr</a:t>
            </a:r>
            <a:r>
              <a:rPr lang="en-US" b="1" dirty="0" smtClean="0"/>
              <a:t> </a:t>
            </a:r>
            <a:r>
              <a:rPr lang="en-US" b="1" dirty="0" err="1" smtClean="0"/>
              <a:t>Narayan</a:t>
            </a:r>
            <a:r>
              <a:rPr lang="en-US" b="1" dirty="0" smtClean="0"/>
              <a:t> Prasad </a:t>
            </a:r>
            <a:r>
              <a:rPr lang="en-US" b="1" dirty="0" err="1" smtClean="0"/>
              <a:t>Chaudhary</a:t>
            </a:r>
            <a:endParaRPr lang="en-US" b="1" dirty="0" smtClean="0"/>
          </a:p>
          <a:p>
            <a:pPr algn="r"/>
            <a:r>
              <a:rPr lang="en-US" b="1" dirty="0" err="1" smtClean="0"/>
              <a:t>Sr</a:t>
            </a:r>
            <a:r>
              <a:rPr lang="en-US" b="1" dirty="0" smtClean="0"/>
              <a:t> Public Health Officer</a:t>
            </a:r>
            <a:endParaRPr lang="en-US" b="1" dirty="0" smtClean="0"/>
          </a:p>
          <a:p>
            <a:pPr algn="r"/>
            <a:r>
              <a:rPr lang="en-US" b="1" dirty="0" smtClean="0"/>
              <a:t>Health Officer </a:t>
            </a:r>
            <a:r>
              <a:rPr lang="en-US" b="1" dirty="0" err="1" smtClean="0"/>
              <a:t>Rukum</a:t>
            </a:r>
            <a:r>
              <a:rPr lang="en-US" b="1" dirty="0" smtClean="0"/>
              <a:t> East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dirty="0" smtClean="0"/>
              <a:t>Cancer Facts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Preventable </a:t>
            </a:r>
            <a:r>
              <a:rPr lang="en-IN" dirty="0" smtClean="0"/>
              <a:t>disease with either vaccine or behavioural and life style </a:t>
            </a:r>
            <a:r>
              <a:rPr lang="en-IN" dirty="0" smtClean="0"/>
              <a:t>changes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Curable </a:t>
            </a:r>
            <a:r>
              <a:rPr lang="en-IN" dirty="0" smtClean="0"/>
              <a:t>disease if detected in early </a:t>
            </a:r>
            <a:r>
              <a:rPr lang="en-IN" dirty="0" smtClean="0"/>
              <a:t>stages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Some </a:t>
            </a:r>
            <a:r>
              <a:rPr lang="en-IN" dirty="0" smtClean="0"/>
              <a:t>advanced </a:t>
            </a:r>
            <a:r>
              <a:rPr lang="en-IN" dirty="0" smtClean="0"/>
              <a:t>stages too can be cured with </a:t>
            </a:r>
            <a:r>
              <a:rPr lang="en-IN" dirty="0" smtClean="0"/>
              <a:t>treatment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Some government </a:t>
            </a:r>
            <a:r>
              <a:rPr lang="en-IN" dirty="0" smtClean="0"/>
              <a:t>schemes for treatment of </a:t>
            </a:r>
            <a:r>
              <a:rPr lang="en-IN" dirty="0" smtClean="0"/>
              <a:t>cancer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Cancer Myths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r>
              <a:rPr lang="en-IN" b="1" dirty="0" smtClean="0"/>
              <a:t>I </a:t>
            </a:r>
            <a:r>
              <a:rPr lang="en-IN" b="1" dirty="0" smtClean="0"/>
              <a:t>have no family history of cancer, so I won’t get cancer.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Does </a:t>
            </a:r>
            <a:r>
              <a:rPr lang="en-IN" dirty="0" smtClean="0"/>
              <a:t>not mean that if you have no family history of cancer you won’t get the </a:t>
            </a:r>
            <a:r>
              <a:rPr lang="en-IN" dirty="0" smtClean="0"/>
              <a:t>disease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smtClean="0"/>
              <a:t>Genetic </a:t>
            </a:r>
            <a:r>
              <a:rPr lang="en-IN" dirty="0" smtClean="0"/>
              <a:t>mutations can be random, caused by environmental factors such as radiation exposure and pollution, and lifestyle factors such as smoking, obesity, excessive drinking, and poor dietary habits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Cancer Myths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 smtClean="0"/>
              <a:t>All </a:t>
            </a:r>
            <a:r>
              <a:rPr lang="en-IN" sz="2800" b="1" dirty="0" smtClean="0"/>
              <a:t>lumps are </a:t>
            </a:r>
            <a:r>
              <a:rPr lang="en-IN" sz="2800" b="1" dirty="0" smtClean="0"/>
              <a:t>cancer</a:t>
            </a:r>
          </a:p>
          <a:p>
            <a:pPr>
              <a:buNone/>
            </a:pPr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dirty="0" smtClean="0"/>
              <a:t>M</a:t>
            </a:r>
            <a:r>
              <a:rPr lang="en-IN" sz="2800" dirty="0" smtClean="0"/>
              <a:t>ajority </a:t>
            </a:r>
            <a:r>
              <a:rPr lang="en-IN" sz="2800" dirty="0" smtClean="0"/>
              <a:t>of lumps that are detected during screenings and medical examinations are </a:t>
            </a:r>
            <a:r>
              <a:rPr lang="en-IN" sz="2800" dirty="0" smtClean="0"/>
              <a:t>benign or </a:t>
            </a:r>
            <a:r>
              <a:rPr lang="en-IN" sz="2800" dirty="0" smtClean="0"/>
              <a:t>another condition entirely such as a cyst. A doctor </a:t>
            </a:r>
            <a:r>
              <a:rPr lang="en-IN" sz="2800" dirty="0" smtClean="0"/>
              <a:t>will conduct </a:t>
            </a:r>
            <a:r>
              <a:rPr lang="en-IN" sz="2800" dirty="0" smtClean="0"/>
              <a:t>tests to determine if </a:t>
            </a:r>
            <a:r>
              <a:rPr lang="en-IN" sz="2800" dirty="0" smtClean="0"/>
              <a:t>a growth </a:t>
            </a:r>
            <a:r>
              <a:rPr lang="en-IN" sz="2800" dirty="0" smtClean="0"/>
              <a:t>is benign or cancerous.</a:t>
            </a:r>
            <a:br>
              <a:rPr lang="en-IN" sz="2800" dirty="0" smtClean="0"/>
            </a:br>
            <a:endParaRPr lang="en-IN" sz="2800" dirty="0" smtClean="0"/>
          </a:p>
          <a:p>
            <a:pPr>
              <a:buNone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Cancer Myths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Cancer  is always </a:t>
            </a:r>
            <a:r>
              <a:rPr lang="en-IN" sz="2800" b="1" dirty="0" smtClean="0"/>
              <a:t>fatal.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Early </a:t>
            </a:r>
            <a:r>
              <a:rPr lang="en-IN" sz="2800" dirty="0" smtClean="0"/>
              <a:t>diagnosis and detection greatly improve the survival </a:t>
            </a:r>
            <a:r>
              <a:rPr lang="en-IN" sz="2800" dirty="0" smtClean="0"/>
              <a:t>rate</a:t>
            </a:r>
          </a:p>
          <a:p>
            <a:endParaRPr lang="en-IN" sz="2800" dirty="0" smtClean="0"/>
          </a:p>
          <a:p>
            <a:r>
              <a:rPr lang="en-IN" sz="2800" b="1" dirty="0" smtClean="0"/>
              <a:t>Cancer is </a:t>
            </a:r>
            <a:r>
              <a:rPr lang="en-IN" sz="2800" b="1" dirty="0" smtClean="0"/>
              <a:t>contagious.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Cancer </a:t>
            </a:r>
            <a:r>
              <a:rPr lang="en-IN" sz="2800" dirty="0" smtClean="0"/>
              <a:t>can spread within the body, it cannot be transmitted from one person to </a:t>
            </a:r>
            <a:r>
              <a:rPr lang="en-IN" sz="2800" dirty="0" smtClean="0"/>
              <a:t>another</a:t>
            </a: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Common cancer in Nepal and associated risk Factors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495800"/>
              </a:tblGrid>
              <a:tr h="49635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Cancer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Risk factors</a:t>
                      </a:r>
                      <a:endParaRPr lang="en-IN" sz="2400" dirty="0"/>
                    </a:p>
                  </a:txBody>
                  <a:tcPr/>
                </a:tc>
              </a:tr>
              <a:tr h="49635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Lung Cancer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Smoking</a:t>
                      </a:r>
                      <a:r>
                        <a:rPr lang="en-IN" sz="2400" baseline="0" dirty="0" smtClean="0"/>
                        <a:t> such as cigarettes, </a:t>
                      </a:r>
                      <a:r>
                        <a:rPr lang="en-IN" sz="2400" baseline="0" dirty="0" err="1" smtClean="0"/>
                        <a:t>bidi</a:t>
                      </a:r>
                      <a:r>
                        <a:rPr lang="en-IN" sz="2400" baseline="0" dirty="0" smtClean="0"/>
                        <a:t>, </a:t>
                      </a:r>
                      <a:r>
                        <a:rPr lang="en-IN" sz="2400" baseline="0" dirty="0" err="1" smtClean="0"/>
                        <a:t>hookha</a:t>
                      </a:r>
                      <a:r>
                        <a:rPr lang="en-IN" sz="2400" baseline="0" dirty="0" smtClean="0"/>
                        <a:t>.</a:t>
                      </a:r>
                      <a:endParaRPr lang="en-IN" sz="2400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Cervical cancer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Smoking, HPV infection, multiple sexual</a:t>
                      </a:r>
                      <a:r>
                        <a:rPr lang="en-IN" sz="2400" baseline="0" dirty="0" smtClean="0"/>
                        <a:t> partner of spouses, smoking.</a:t>
                      </a:r>
                      <a:endParaRPr lang="en-IN" sz="2400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Breast</a:t>
                      </a:r>
                      <a:r>
                        <a:rPr lang="en-IN" sz="2400" baseline="0" dirty="0" smtClean="0"/>
                        <a:t> Cancer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Smoking, alcohol, </a:t>
                      </a:r>
                      <a:r>
                        <a:rPr lang="en-IN" sz="2400" dirty="0" err="1" smtClean="0"/>
                        <a:t>nulliparous</a:t>
                      </a:r>
                      <a:r>
                        <a:rPr lang="en-IN" sz="2400" dirty="0" smtClean="0"/>
                        <a:t>,</a:t>
                      </a:r>
                      <a:r>
                        <a:rPr lang="en-IN" sz="2400" baseline="0" dirty="0" smtClean="0"/>
                        <a:t> physical inactivity, Genetic.</a:t>
                      </a:r>
                      <a:endParaRPr lang="en-IN" sz="2400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Colorectal cancer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/>
                        <a:t>Smoking,alcohol,overweight</a:t>
                      </a:r>
                      <a:r>
                        <a:rPr lang="en-IN" sz="2400" dirty="0" smtClean="0"/>
                        <a:t> and obesity, low fibre high fat diets, Genetic.</a:t>
                      </a:r>
                      <a:endParaRPr lang="en-IN" sz="2400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Head</a:t>
                      </a:r>
                      <a:r>
                        <a:rPr lang="en-IN" sz="2400" baseline="0" dirty="0" smtClean="0"/>
                        <a:t> and neck cancer(oral cavity and throat)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Tobacco</a:t>
                      </a:r>
                      <a:r>
                        <a:rPr lang="en-IN" sz="2400" baseline="0" dirty="0" smtClean="0"/>
                        <a:t> and tobacco related products, alcohol, infection(HPV).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Cancer Screening and Early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Cervical cancer: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  <a:p>
            <a:r>
              <a:rPr lang="en-IN" dirty="0" smtClean="0"/>
              <a:t>Screening </a:t>
            </a:r>
            <a:r>
              <a:rPr lang="en-IN" dirty="0" smtClean="0"/>
              <a:t>strategy for cervical cancer includes:</a:t>
            </a:r>
          </a:p>
          <a:p>
            <a:pPr>
              <a:buNone/>
            </a:pPr>
            <a:r>
              <a:rPr lang="en-IN" dirty="0" smtClean="0"/>
              <a:t>1) Pap’s Smear/cytology based screening</a:t>
            </a:r>
          </a:p>
          <a:p>
            <a:pPr>
              <a:buNone/>
            </a:pPr>
            <a:r>
              <a:rPr lang="en-IN" dirty="0" smtClean="0"/>
              <a:t>2)Visual Inspection with Acetic Acid(VIA)</a:t>
            </a:r>
          </a:p>
          <a:p>
            <a:pPr>
              <a:buNone/>
            </a:pPr>
            <a:r>
              <a:rPr lang="en-IN" dirty="0" smtClean="0"/>
              <a:t>3)High Risk Human </a:t>
            </a:r>
            <a:r>
              <a:rPr lang="en-IN" dirty="0" err="1" smtClean="0"/>
              <a:t>Pappiloma</a:t>
            </a:r>
            <a:r>
              <a:rPr lang="en-IN" dirty="0" smtClean="0"/>
              <a:t> Virus </a:t>
            </a:r>
            <a:r>
              <a:rPr lang="en-IN" dirty="0" smtClean="0"/>
              <a:t>Testing (</a:t>
            </a:r>
            <a:r>
              <a:rPr lang="en-IN" dirty="0" err="1" smtClean="0"/>
              <a:t>hrHPV</a:t>
            </a:r>
            <a:r>
              <a:rPr lang="en-IN" dirty="0" smtClean="0"/>
              <a:t>)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Women aged 30-60 years need to get screened every 5 years.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Cancer Screening and Early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Breast Cancer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-Early detection is the </a:t>
            </a:r>
            <a:r>
              <a:rPr lang="en-IN" dirty="0" smtClean="0"/>
              <a:t>key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-Self Breast Examination and Clinical Breast Examination help in identifying lumps.</a:t>
            </a:r>
            <a:br>
              <a:rPr lang="en-IN" dirty="0" smtClean="0"/>
            </a:br>
            <a:r>
              <a:rPr lang="en-IN" dirty="0" smtClean="0"/>
              <a:t>-Remember </a:t>
            </a:r>
            <a:r>
              <a:rPr lang="en-IN" dirty="0" smtClean="0"/>
              <a:t>“</a:t>
            </a:r>
            <a:r>
              <a:rPr lang="en-IN" dirty="0" smtClean="0"/>
              <a:t>Not all lumps in breast are </a:t>
            </a:r>
            <a:r>
              <a:rPr lang="en-IN" dirty="0" smtClean="0"/>
              <a:t>cancer”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-Learn the steps of self breast examination in nearby health </a:t>
            </a:r>
            <a:r>
              <a:rPr lang="en-IN" dirty="0" err="1" smtClean="0"/>
              <a:t>center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- Report newly appearing lumps to your nearby clinical care provider.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305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“CLOSE THE CARE GAP” WORLD CANCER DAY February-4, 2023 </vt:lpstr>
      <vt:lpstr>Cancer Facts</vt:lpstr>
      <vt:lpstr>Cancer Myths</vt:lpstr>
      <vt:lpstr>Cancer Myths</vt:lpstr>
      <vt:lpstr>Cancer Myths</vt:lpstr>
      <vt:lpstr>Common cancer in Nepal and associated risk Factors</vt:lpstr>
      <vt:lpstr>Cancer Screening and Early Detection</vt:lpstr>
      <vt:lpstr>Cancer Screening and Early Detection</vt:lpstr>
      <vt:lpstr>Cancer Screening and Early Detection</vt:lpstr>
      <vt:lpstr>Cancer Country Profile 2020</vt:lpstr>
      <vt:lpstr>Slide 12</vt:lpstr>
      <vt:lpstr>This global strategy to eliminate cervical cancer proposes </vt:lpstr>
      <vt:lpstr>Cancer program in Nepal</vt:lpstr>
      <vt:lpstr>Remember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Cancer Day  Feb 5th  </dc:title>
  <dc:creator>Dell</dc:creator>
  <cp:lastModifiedBy>HP</cp:lastModifiedBy>
  <cp:revision>28</cp:revision>
  <dcterms:created xsi:type="dcterms:W3CDTF">2006-08-16T00:00:00Z</dcterms:created>
  <dcterms:modified xsi:type="dcterms:W3CDTF">2023-02-04T07:30:25Z</dcterms:modified>
</cp:coreProperties>
</file>